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5" r:id="rId4"/>
    <p:sldId id="264" r:id="rId5"/>
    <p:sldId id="263" r:id="rId6"/>
    <p:sldId id="270" r:id="rId7"/>
    <p:sldId id="259" r:id="rId8"/>
    <p:sldId id="266" r:id="rId9"/>
    <p:sldId id="260" r:id="rId10"/>
    <p:sldId id="272" r:id="rId11"/>
    <p:sldId id="271" r:id="rId12"/>
    <p:sldId id="268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80657" autoAdjust="0"/>
  </p:normalViewPr>
  <p:slideViewPr>
    <p:cSldViewPr>
      <p:cViewPr varScale="1">
        <p:scale>
          <a:sx n="59" d="100"/>
          <a:sy n="59" d="100"/>
        </p:scale>
        <p:origin x="161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C46F4-1270-4843-8E14-B6458DF6164C}" type="datetimeFigureOut">
              <a:rPr lang="nl-NL" smtClean="0"/>
              <a:t>22-10-2018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4CC86-CCFC-4E6B-83AC-3F5B4C1334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8304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Waarom is dit onderwerp van belang?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4CC86-CCFC-4E6B-83AC-3F5B4C13347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8745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Op deze site kun je zien of je mailadres in een lijst zit die</a:t>
            </a:r>
            <a:r>
              <a:rPr lang="nl-NL" baseline="0" dirty="0" smtClean="0"/>
              <a:t> ooit ergens gehackt is. </a:t>
            </a:r>
          </a:p>
          <a:p>
            <a:r>
              <a:rPr lang="nl-NL" baseline="0" dirty="0" smtClean="0"/>
              <a:t>Let op: soms krijg je een oranje balk op de site: dan is het overbelast, of is het geen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4CC86-CCFC-4E6B-83AC-3F5B4C13347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890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Bedrijven weten veel over je, dankzij </a:t>
            </a:r>
            <a:r>
              <a:rPr lang="nl-NL" dirty="0" err="1" smtClean="0"/>
              <a:t>social</a:t>
            </a:r>
            <a:r>
              <a:rPr lang="nl-NL" dirty="0" smtClean="0"/>
              <a:t> media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4CC86-CCFC-4E6B-83AC-3F5B4C13347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6853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Voorbeelden:</a:t>
            </a:r>
            <a:r>
              <a:rPr lang="nl-NL" baseline="0" dirty="0" smtClean="0"/>
              <a:t> dat ik in Maastricht ben geweest, welke winkels ik bezocht heb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4CC86-CCFC-4E6B-83AC-3F5B4C13347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4234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Dus: privacy</a:t>
            </a:r>
            <a:r>
              <a:rPr lang="nl-NL" baseline="0" dirty="0" smtClean="0"/>
              <a:t> is belangrijk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4CC86-CCFC-4E6B-83AC-3F5B4C13347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1651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Cybersafety</a:t>
            </a:r>
            <a:r>
              <a:rPr lang="nl-NL" dirty="0" smtClean="0"/>
              <a:t> = veiligheid</a:t>
            </a:r>
            <a:r>
              <a:rPr lang="nl-NL" baseline="0" dirty="0" smtClean="0"/>
              <a:t> op het internet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4CC86-CCFC-4E6B-83AC-3F5B4C13347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9990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Waarom is </a:t>
            </a:r>
            <a:r>
              <a:rPr lang="nl-NL" dirty="0" err="1" smtClean="0"/>
              <a:t>cybersafety</a:t>
            </a:r>
            <a:r>
              <a:rPr lang="nl-NL" baseline="0" dirty="0" smtClean="0"/>
              <a:t> belangrijk? </a:t>
            </a:r>
          </a:p>
          <a:p>
            <a:r>
              <a:rPr lang="nl-NL" dirty="0" smtClean="0"/>
              <a:t>Voorbeeld uit de maatschappij: </a:t>
            </a:r>
            <a:r>
              <a:rPr lang="nl-NL" dirty="0" err="1" smtClean="0"/>
              <a:t>Barbie’s</a:t>
            </a:r>
            <a:r>
              <a:rPr lang="nl-NL" dirty="0" smtClean="0"/>
              <a:t> medische dossier is</a:t>
            </a:r>
            <a:r>
              <a:rPr lang="nl-NL" baseline="0" dirty="0" smtClean="0"/>
              <a:t> gehackt toen ze in het ziekenhuis lag.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4CC86-CCFC-4E6B-83AC-3F5B4C13347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5023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Verschillende korte filmpjes over verschillende soorten manieren waarop je gehackt kan worden.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4CC86-CCFC-4E6B-83AC-3F5B4C13347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004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6x hoe je zorgvuldig op het internet kan zijn.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4CC86-CCFC-4E6B-83AC-3F5B4C13347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4937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Wachtwoord filmpje: hoe werken wachtwoorden?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4CC86-CCFC-4E6B-83AC-3F5B4C13347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545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22-10-2018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22-10-2018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22-10-2018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22-10-2018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CMotoEV3T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aveibeenpwned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\\data-w\data\Data\Automatisering\CyberSaveYourself\koffiepauzehacker_nl.mp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\\data-w\data\Data\Automatisering\CyberSaveYourself\datagijzeling_nl_subs.mp4" TargetMode="External"/><Relationship Id="rId5" Type="http://schemas.openxmlformats.org/officeDocument/2006/relationships/hyperlink" Target="file:///\\data-w\data\Data\Automatisering\CyberSaveYourself\inlogdief_nl_subs.mp4" TargetMode="External"/><Relationship Id="rId4" Type="http://schemas.openxmlformats.org/officeDocument/2006/relationships/hyperlink" Target="file:///\\data-w\data\Data\Automatisering\CyberSaveYourself\meekijkwifi_nl_subs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55576" y="1471717"/>
            <a:ext cx="723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latin typeface="Arial" pitchFamily="34" charset="0"/>
                <a:cs typeface="Arial" pitchFamily="34" charset="0"/>
              </a:rPr>
              <a:t>Privacy en Cybersafety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763688" y="2348880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>
                <a:latin typeface="Arial" pitchFamily="34" charset="0"/>
                <a:cs typeface="Arial" pitchFamily="34" charset="0"/>
              </a:rPr>
              <a:t>workshop voor studenten en ouders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08031" y="5854816"/>
            <a:ext cx="69847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Arial" pitchFamily="34" charset="0"/>
                <a:cs typeface="Arial" pitchFamily="34" charset="0"/>
              </a:rPr>
              <a:t>26 juni </a:t>
            </a:r>
            <a:r>
              <a:rPr lang="nl-NL" sz="2800" dirty="0" smtClean="0">
                <a:latin typeface="Arial" pitchFamily="34" charset="0"/>
                <a:cs typeface="Arial" pitchFamily="34" charset="0"/>
              </a:rPr>
              <a:t>2018 </a:t>
            </a:r>
          </a:p>
          <a:p>
            <a:r>
              <a:rPr lang="nl-NL" sz="1000" dirty="0" smtClean="0">
                <a:latin typeface="Arial" pitchFamily="34" charset="0"/>
                <a:cs typeface="Arial" pitchFamily="34" charset="0"/>
              </a:rPr>
              <a:t>–aangepast </a:t>
            </a:r>
            <a:r>
              <a:rPr lang="nl-NL" sz="1000" dirty="0" err="1" smtClean="0">
                <a:latin typeface="Arial" pitchFamily="34" charset="0"/>
                <a:cs typeface="Arial" pitchFamily="34" charset="0"/>
              </a:rPr>
              <a:t>wnj</a:t>
            </a:r>
            <a:r>
              <a:rPr lang="nl-NL" sz="1000" dirty="0" smtClean="0">
                <a:latin typeface="Arial" pitchFamily="34" charset="0"/>
                <a:cs typeface="Arial" pitchFamily="34" charset="0"/>
              </a:rPr>
              <a:t> 10-10-2018</a:t>
            </a:r>
            <a:endParaRPr lang="nl-NL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07504" y="5544815"/>
            <a:ext cx="244827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dirty="0">
                <a:latin typeface="Arial" pitchFamily="34" charset="0"/>
                <a:cs typeface="Arial" pitchFamily="34" charset="0"/>
              </a:rPr>
              <a:t>Alex Peeters - CISO</a:t>
            </a: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847C8B-087C-4045-8520-8D54EB824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052736"/>
            <a:ext cx="6645424" cy="648072"/>
          </a:xfrm>
        </p:spPr>
        <p:txBody>
          <a:bodyPr/>
          <a:lstStyle/>
          <a:p>
            <a:r>
              <a:rPr lang="nl-NL" dirty="0"/>
              <a:t>Wat is een veilig wachtwoord?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CD4CDB8-AEB5-4BF4-A50A-BA03F1BD9D25}"/>
              </a:ext>
            </a:extLst>
          </p:cNvPr>
          <p:cNvSpPr/>
          <p:nvPr/>
        </p:nvSpPr>
        <p:spPr>
          <a:xfrm>
            <a:off x="3117032" y="27809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3"/>
              </a:rPr>
              <a:t>https://www.youtube.com/watch?v=sCMotoEV3TY</a:t>
            </a:r>
            <a:endParaRPr lang="nl-NL" dirty="0"/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138B11E-244B-4BE2-8F71-B300944668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7958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AC553-75F3-42EF-A73D-2CAB7B639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Zijn mijn gegevens gehackt?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8EB200-DD34-4D54-9163-30273BBDD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hlinkClick r:id="rId3"/>
              </a:rPr>
              <a:t>https://haveibeenpwned.com/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2A95F94-066D-4CA8-BDC9-376FCFE34F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42088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3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1237874"/>
            <a:ext cx="8064000" cy="583200"/>
          </a:xfrm>
        </p:spPr>
        <p:txBody>
          <a:bodyPr/>
          <a:lstStyle/>
          <a:p>
            <a:r>
              <a:rPr lang="nl-NL" dirty="0"/>
              <a:t>Vragen?</a:t>
            </a:r>
          </a:p>
        </p:txBody>
      </p:sp>
      <p:pic>
        <p:nvPicPr>
          <p:cNvPr id="3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3857" y="1700808"/>
            <a:ext cx="2950720" cy="2950720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3131839" y="4797152"/>
            <a:ext cx="3114757" cy="583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spc="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2400" dirty="0">
                <a:solidFill>
                  <a:schemeClr val="tx1"/>
                </a:solidFill>
              </a:rPr>
              <a:t>privacy@helicon.nl</a:t>
            </a:r>
          </a:p>
        </p:txBody>
      </p:sp>
    </p:spTree>
    <p:extLst>
      <p:ext uri="{BB962C8B-B14F-4D97-AF65-F5344CB8AC3E}">
        <p14:creationId xmlns:p14="http://schemas.microsoft.com/office/powerpoint/2010/main" val="246055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49244" y="384816"/>
            <a:ext cx="8064000" cy="583200"/>
          </a:xfrm>
        </p:spPr>
        <p:txBody>
          <a:bodyPr/>
          <a:lstStyle/>
          <a:p>
            <a:r>
              <a:rPr lang="nl-NL" dirty="0"/>
              <a:t>Maatschappij digitaliseert</a:t>
            </a:r>
          </a:p>
        </p:txBody>
      </p:sp>
      <p:pic>
        <p:nvPicPr>
          <p:cNvPr id="6" name="Picture 6" descr="http://media.nu.nl/m/m1oxp4talffi_wd1280.jpg/schade-fraude-met-internetbankieren-stabiel-in-2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1086775"/>
            <a:ext cx="4032448" cy="22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kfund.ua/wp-content/uploads/2016/02/shutterstock_29875251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268" y="3779580"/>
            <a:ext cx="3821080" cy="25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www.westfordcomputerservices.com/wp-content/uploads/2013/02/Office-computers-Chelmsford-M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76" y="1081336"/>
            <a:ext cx="3801832" cy="22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3103658" y="3362437"/>
            <a:ext cx="2339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Werken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4421340" y="3355028"/>
            <a:ext cx="2339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Leven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036348" y="4509120"/>
            <a:ext cx="2619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err="1" smtClean="0"/>
              <a:t>Avg</a:t>
            </a:r>
            <a:r>
              <a:rPr lang="nl-NL" sz="2000" b="1" dirty="0" smtClean="0"/>
              <a:t>=</a:t>
            </a:r>
          </a:p>
          <a:p>
            <a:r>
              <a:rPr lang="nl-NL" sz="2000" b="1" dirty="0" smtClean="0"/>
              <a:t>Algemene Verordening</a:t>
            </a:r>
          </a:p>
          <a:p>
            <a:r>
              <a:rPr lang="nl-NL" sz="2000" b="1" dirty="0"/>
              <a:t>G</a:t>
            </a:r>
            <a:r>
              <a:rPr lang="nl-NL" sz="2000" b="1" dirty="0" smtClean="0"/>
              <a:t>egevensbescherming</a:t>
            </a:r>
            <a:endParaRPr lang="nl-NL" sz="2000" b="1" dirty="0"/>
          </a:p>
        </p:txBody>
      </p:sp>
      <p:pic>
        <p:nvPicPr>
          <p:cNvPr id="12" name="Picture 14" descr="https://www.nutriplaza.nl/blog/wp-content/uploads/2015/01/Social-Media-Bann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7827">
            <a:off x="504973" y="2265711"/>
            <a:ext cx="7499211" cy="232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24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223" y="4501596"/>
            <a:ext cx="2195817" cy="21958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691447"/>
            <a:ext cx="8280920" cy="1565454"/>
          </a:xfrm>
        </p:spPr>
        <p:txBody>
          <a:bodyPr>
            <a:normAutofit fontScale="92500" lnSpcReduction="20000"/>
          </a:bodyPr>
          <a:lstStyle/>
          <a:p>
            <a:pPr marL="502200" lvl="2" indent="0">
              <a:buNone/>
            </a:pPr>
            <a:endParaRPr lang="nl-NL" dirty="0"/>
          </a:p>
          <a:p>
            <a:pPr marL="716513" lvl="2" indent="-214313"/>
            <a:r>
              <a:rPr lang="nl-NL" b="1" dirty="0">
                <a:solidFill>
                  <a:schemeClr val="accent1"/>
                </a:solidFill>
              </a:rPr>
              <a:t>Facebook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/>
              <a:t>weet bij wie je gisteren op bezoek ging</a:t>
            </a:r>
          </a:p>
          <a:p>
            <a:pPr marL="716513" lvl="2" indent="-214313"/>
            <a:r>
              <a:rPr lang="nl-NL" b="1" dirty="0">
                <a:solidFill>
                  <a:schemeClr val="accent1"/>
                </a:solidFill>
              </a:rPr>
              <a:t>Apple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/>
              <a:t>hield bij hoe lang je er bleef</a:t>
            </a:r>
          </a:p>
          <a:p>
            <a:pPr marL="716513" lvl="2" indent="-214313"/>
            <a:r>
              <a:rPr lang="nl-NL" b="1" dirty="0">
                <a:solidFill>
                  <a:schemeClr val="accent1"/>
                </a:solidFill>
              </a:rPr>
              <a:t>Samsung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/>
              <a:t>hoorde wat je er zei</a:t>
            </a:r>
          </a:p>
          <a:p>
            <a:pPr marL="716513" lvl="2" indent="-214313"/>
            <a:r>
              <a:rPr lang="nl-NL" b="1" dirty="0">
                <a:solidFill>
                  <a:schemeClr val="accent1"/>
                </a:solidFill>
              </a:rPr>
              <a:t>Google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/>
              <a:t>wist al dat je het van plan was</a:t>
            </a:r>
          </a:p>
          <a:p>
            <a:pPr marL="716513" lvl="2" indent="-214313"/>
            <a:endParaRPr lang="nl-NL" dirty="0"/>
          </a:p>
          <a:p>
            <a:pPr lvl="1" indent="0">
              <a:buNone/>
            </a:pPr>
            <a:endParaRPr lang="nl-NL" dirty="0"/>
          </a:p>
          <a:p>
            <a:pPr lvl="1" indent="0">
              <a:buNone/>
            </a:pPr>
            <a:endParaRPr lang="nl-NL" dirty="0"/>
          </a:p>
          <a:p>
            <a:pPr lvl="1" indent="0">
              <a:buNone/>
            </a:pP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611560" y="3279084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rgbClr val="007AC3"/>
              </a:buClr>
              <a:buSzPct val="80000"/>
            </a:pPr>
            <a:r>
              <a:rPr lang="nl-NL" i="1" dirty="0">
                <a:solidFill>
                  <a:srgbClr val="000000"/>
                </a:solidFill>
              </a:rPr>
              <a:t>“Privacy niet belangrijk vinden omdat je niets te verbergen hebt, is hetzelfde als niet geven om vrijheid van meningsuiting omdat je niets te zeggen hebt.”</a:t>
            </a:r>
          </a:p>
          <a:p>
            <a:pPr marL="0" lvl="1">
              <a:buClr>
                <a:srgbClr val="007AC3"/>
              </a:buClr>
              <a:buSzPct val="80000"/>
            </a:pPr>
            <a:endParaRPr lang="nl-NL" dirty="0">
              <a:solidFill>
                <a:srgbClr val="000000"/>
              </a:solidFill>
            </a:endParaRPr>
          </a:p>
          <a:p>
            <a:pPr marL="0" lvl="1" algn="r">
              <a:buClr>
                <a:srgbClr val="007AC3"/>
              </a:buClr>
              <a:buSzPct val="80000"/>
            </a:pPr>
            <a:r>
              <a:rPr lang="nl-NL" b="1" dirty="0">
                <a:solidFill>
                  <a:srgbClr val="000000"/>
                </a:solidFill>
              </a:rPr>
              <a:t>Edward </a:t>
            </a:r>
            <a:r>
              <a:rPr lang="nl-NL" b="1" dirty="0" err="1">
                <a:solidFill>
                  <a:srgbClr val="000000"/>
                </a:solidFill>
              </a:rPr>
              <a:t>Snowden</a:t>
            </a:r>
            <a:endParaRPr lang="nl-NL" b="1" dirty="0">
              <a:solidFill>
                <a:srgbClr val="000000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20000" y="957483"/>
            <a:ext cx="8064000" cy="583200"/>
          </a:xfrm>
        </p:spPr>
        <p:txBody>
          <a:bodyPr/>
          <a:lstStyle/>
          <a:p>
            <a:r>
              <a:rPr lang="nl-NL" dirty="0"/>
              <a:t>Privacy niet belangrijk?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596" y="4501596"/>
            <a:ext cx="2167764" cy="216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9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720000" y="957483"/>
            <a:ext cx="8064000" cy="583200"/>
          </a:xfrm>
        </p:spPr>
        <p:txBody>
          <a:bodyPr/>
          <a:lstStyle/>
          <a:p>
            <a:r>
              <a:rPr lang="nl-NL" dirty="0"/>
              <a:t>Privacy niet belangrijk?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810" y="2924944"/>
            <a:ext cx="3351190" cy="335119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3521A8F-7056-49F6-8938-1171B648B1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676" y="-243408"/>
            <a:ext cx="3336324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CCF0F5F-3FC6-4EB3-AE25-CF837AA74A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-387424"/>
            <a:ext cx="3336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2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908720"/>
            <a:ext cx="8064000" cy="583200"/>
          </a:xfrm>
        </p:spPr>
        <p:txBody>
          <a:bodyPr/>
          <a:lstStyle/>
          <a:p>
            <a:r>
              <a:rPr lang="nl-NL" dirty="0"/>
              <a:t>Maar…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1832203"/>
            <a:ext cx="8064000" cy="404506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Privacy is niet alleen belangrijk ‘omdat het moet’!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u="sng" dirty="0"/>
              <a:t>Maar</a:t>
            </a:r>
            <a:r>
              <a:rPr lang="nl-NL" sz="2000" dirty="0"/>
              <a:t> je moet erop kunnen vertrouwen dat jouw privacy gerespecteerd wordt.</a:t>
            </a:r>
          </a:p>
          <a:p>
            <a:endParaRPr lang="nl-NL" sz="2000" u="sng" dirty="0"/>
          </a:p>
        </p:txBody>
      </p:sp>
      <p:pic>
        <p:nvPicPr>
          <p:cNvPr id="5" name="Picture 2" descr="Afbeeldingsresultaat voor vertrouwen priva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813" y="3598224"/>
            <a:ext cx="5626373" cy="307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4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1237874"/>
            <a:ext cx="8064000" cy="583200"/>
          </a:xfrm>
        </p:spPr>
        <p:txBody>
          <a:bodyPr/>
          <a:lstStyle/>
          <a:p>
            <a:r>
              <a:rPr lang="nl-NL" dirty="0"/>
              <a:t>Cybersafety</a:t>
            </a:r>
          </a:p>
        </p:txBody>
      </p:sp>
      <p:pic>
        <p:nvPicPr>
          <p:cNvPr id="1026" name="Picture 2" descr="http://cdn1.itpro.co.uk/sites/itpro/files/styles/article_main_wide_image/public/2016/04/hackercity.jpg?itok=vY-SDun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21074"/>
            <a:ext cx="59055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7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20000" y="764704"/>
            <a:ext cx="8064000" cy="583200"/>
          </a:xfrm>
        </p:spPr>
        <p:txBody>
          <a:bodyPr/>
          <a:lstStyle/>
          <a:p>
            <a:r>
              <a:rPr lang="nl-NL" dirty="0"/>
              <a:t>Waarom privacy er toe doet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481546" y="5866024"/>
            <a:ext cx="1330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Bron: RTL Nieuws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1700808"/>
            <a:ext cx="462915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2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1237874"/>
            <a:ext cx="8064000" cy="583200"/>
          </a:xfrm>
        </p:spPr>
        <p:txBody>
          <a:bodyPr/>
          <a:lstStyle/>
          <a:p>
            <a:pPr algn="ctr"/>
            <a:r>
              <a:rPr lang="nl-NL" sz="4800" dirty="0" smtClean="0"/>
              <a:t>Hacken! </a:t>
            </a:r>
            <a:endParaRPr lang="nl-NL" sz="4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11760" y="2264251"/>
            <a:ext cx="5436136" cy="404506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nl-NL" sz="3200" b="1" dirty="0">
                <a:solidFill>
                  <a:srgbClr val="0070C0"/>
                </a:solidFill>
                <a:hlinkClick r:id="rId3"/>
              </a:rPr>
              <a:t>Koffiepauzehacker</a:t>
            </a:r>
            <a:endParaRPr lang="nl-NL" sz="32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nl-NL" sz="32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nl-NL" sz="3200" b="1" dirty="0">
                <a:solidFill>
                  <a:srgbClr val="0070C0"/>
                </a:solidFill>
                <a:hlinkClick r:id="rId4"/>
              </a:rPr>
              <a:t>Meekijkwifi</a:t>
            </a:r>
            <a:endParaRPr lang="nl-NL" sz="32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nl-NL" sz="32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nl-NL" sz="3200" b="1" dirty="0">
                <a:solidFill>
                  <a:srgbClr val="0070C0"/>
                </a:solidFill>
                <a:hlinkClick r:id="rId5"/>
              </a:rPr>
              <a:t>Inlogdief </a:t>
            </a:r>
            <a:endParaRPr lang="nl-NL" sz="32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nl-NL" sz="32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nl-NL" sz="3200" b="1" dirty="0">
                <a:solidFill>
                  <a:srgbClr val="0070C0"/>
                </a:solidFill>
                <a:hlinkClick r:id="rId6"/>
              </a:rPr>
              <a:t>Datakaper</a:t>
            </a:r>
            <a:endParaRPr lang="nl-NL" sz="32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nl-NL" sz="3200" b="1" dirty="0">
                <a:solidFill>
                  <a:srgbClr val="0070C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5916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11560" y="1453079"/>
            <a:ext cx="585933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>
                <a:latin typeface="Arial"/>
              </a:rPr>
              <a:t>Gebruik</a:t>
            </a:r>
            <a:r>
              <a:rPr lang="nl-NL" b="1" dirty="0">
                <a:latin typeface="Arial"/>
              </a:rPr>
              <a:t> zorgvuldig: </a:t>
            </a:r>
            <a:r>
              <a:rPr lang="nl-NL" dirty="0">
                <a:latin typeface="Arial"/>
              </a:rPr>
              <a:t>vergrendel je scherm</a:t>
            </a:r>
          </a:p>
          <a:p>
            <a:pPr marL="342900" indent="-342900">
              <a:buFont typeface="+mj-lt"/>
              <a:buAutoNum type="arabicPeriod"/>
            </a:pPr>
            <a:endParaRPr lang="nl-NL" dirty="0">
              <a:latin typeface="Arial"/>
            </a:endParaRPr>
          </a:p>
          <a:p>
            <a:pPr marL="228600" indent="-228600">
              <a:buFont typeface="+mj-lt"/>
              <a:buAutoNum type="arabicPeriod"/>
            </a:pPr>
            <a:endParaRPr lang="nl-NL" sz="600" dirty="0">
              <a:latin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latin typeface="Arial"/>
              </a:rPr>
              <a:t>Deel</a:t>
            </a:r>
            <a:r>
              <a:rPr lang="nl-NL" b="1" dirty="0">
                <a:latin typeface="Arial"/>
              </a:rPr>
              <a:t> zorgvuldig: </a:t>
            </a:r>
            <a:r>
              <a:rPr lang="nl-NL" dirty="0">
                <a:latin typeface="Arial"/>
              </a:rPr>
              <a:t>eerst denken dan delen</a:t>
            </a:r>
          </a:p>
          <a:p>
            <a:pPr marL="342900" indent="-342900">
              <a:buFont typeface="+mj-lt"/>
              <a:buAutoNum type="arabicPeriod"/>
            </a:pPr>
            <a:endParaRPr lang="nl-NL" dirty="0">
              <a:latin typeface="Arial"/>
            </a:endParaRPr>
          </a:p>
          <a:p>
            <a:pPr marL="228600" indent="-228600">
              <a:buFont typeface="+mj-lt"/>
              <a:buAutoNum type="arabicPeriod"/>
            </a:pPr>
            <a:endParaRPr lang="nl-NL" sz="600" dirty="0">
              <a:latin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latin typeface="Arial"/>
              </a:rPr>
              <a:t>Surf</a:t>
            </a:r>
            <a:r>
              <a:rPr lang="nl-NL" b="1" dirty="0">
                <a:latin typeface="Arial"/>
              </a:rPr>
              <a:t> zorgvuldig: </a:t>
            </a:r>
            <a:r>
              <a:rPr lang="nl-NL" dirty="0">
                <a:latin typeface="Arial"/>
              </a:rPr>
              <a:t>klik niet klakkeloos</a:t>
            </a:r>
          </a:p>
          <a:p>
            <a:pPr marL="342900" indent="-342900">
              <a:buFont typeface="+mj-lt"/>
              <a:buAutoNum type="arabicPeriod"/>
            </a:pPr>
            <a:endParaRPr lang="nl-NL" dirty="0">
              <a:latin typeface="Arial"/>
            </a:endParaRPr>
          </a:p>
          <a:p>
            <a:pPr marL="228600" indent="-228600">
              <a:buFont typeface="+mj-lt"/>
              <a:buAutoNum type="arabicPeriod"/>
            </a:pPr>
            <a:endParaRPr lang="nl-NL" sz="600" dirty="0">
              <a:latin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latin typeface="Arial"/>
              </a:rPr>
              <a:t>Beveilig </a:t>
            </a:r>
            <a:r>
              <a:rPr lang="nl-NL" b="1" dirty="0">
                <a:latin typeface="Arial"/>
              </a:rPr>
              <a:t>zorgvuldig: </a:t>
            </a:r>
            <a:r>
              <a:rPr lang="nl-NL" dirty="0">
                <a:latin typeface="Arial"/>
              </a:rPr>
              <a:t>wachtwoord is persoonlijk</a:t>
            </a:r>
          </a:p>
          <a:p>
            <a:pPr marL="342900" indent="-342900">
              <a:buFont typeface="+mj-lt"/>
              <a:buAutoNum type="arabicPeriod"/>
            </a:pPr>
            <a:endParaRPr lang="nl-NL" dirty="0">
              <a:latin typeface="Arial"/>
            </a:endParaRPr>
          </a:p>
          <a:p>
            <a:pPr marL="228600" indent="-228600">
              <a:buFont typeface="+mj-lt"/>
              <a:buAutoNum type="arabicPeriod"/>
            </a:pPr>
            <a:endParaRPr lang="nl-NL" sz="600" dirty="0">
              <a:latin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latin typeface="Arial"/>
              </a:rPr>
              <a:t>Verbind </a:t>
            </a:r>
            <a:r>
              <a:rPr lang="nl-NL" b="1" dirty="0">
                <a:latin typeface="Arial"/>
              </a:rPr>
              <a:t>zorgvuldig: </a:t>
            </a:r>
            <a:r>
              <a:rPr lang="nl-NL" dirty="0">
                <a:latin typeface="Arial"/>
              </a:rPr>
              <a:t>check veilige verbinding</a:t>
            </a:r>
          </a:p>
          <a:p>
            <a:pPr marL="342900" indent="-342900">
              <a:buFont typeface="+mj-lt"/>
              <a:buAutoNum type="arabicPeriod"/>
            </a:pPr>
            <a:endParaRPr lang="nl-NL" dirty="0">
              <a:latin typeface="Arial"/>
            </a:endParaRPr>
          </a:p>
          <a:p>
            <a:pPr marL="228600" indent="-228600">
              <a:buFont typeface="+mj-lt"/>
              <a:buAutoNum type="arabicPeriod"/>
            </a:pPr>
            <a:endParaRPr lang="nl-NL" sz="600" dirty="0">
              <a:latin typeface="Arial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dirty="0">
                <a:latin typeface="Arial"/>
              </a:rPr>
              <a:t>Sla</a:t>
            </a:r>
            <a:r>
              <a:rPr lang="nl-NL" b="1" dirty="0">
                <a:latin typeface="Arial"/>
              </a:rPr>
              <a:t> zorgvuldig </a:t>
            </a:r>
            <a:r>
              <a:rPr lang="nl-NL" dirty="0">
                <a:latin typeface="Arial"/>
              </a:rPr>
              <a:t>op: wachtwoorden</a:t>
            </a:r>
          </a:p>
          <a:p>
            <a:endParaRPr lang="nl-NL" b="1" dirty="0">
              <a:latin typeface="Arial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683000" y="2940131"/>
            <a:ext cx="4603500" cy="98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nl-NL" sz="1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nl-NL" sz="15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nl-NL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237305" y="884962"/>
            <a:ext cx="6399360" cy="5832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spc="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2800" dirty="0">
                <a:solidFill>
                  <a:schemeClr val="tx1"/>
                </a:solidFill>
              </a:rPr>
              <a:t>Bewust 6x Zorgvuldig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018B8BF-0DE0-474F-8B81-724B8C99C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27551"/>
            <a:ext cx="2857500" cy="155733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5E5A07F-4F88-48DA-BA23-A97C5E89E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07" y="3030304"/>
            <a:ext cx="3110386" cy="15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gemene powerpoint Sterk Merk 2014-2015.pptx" id="{00CBBA46-BF44-41D2-ACA5-835B31DC845C}" vid="{90BE0B73-40E1-4A2C-AA6C-067AE43913A1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Algemene powerpoint Sterk Merk 2014-2015</Template>
  <TotalTime>99</TotalTime>
  <Words>343</Words>
  <Application>Microsoft Office PowerPoint</Application>
  <PresentationFormat>Diavoorstelling (4:3)</PresentationFormat>
  <Paragraphs>87</Paragraphs>
  <Slides>12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Kantoorthema</vt:lpstr>
      <vt:lpstr>PowerPoint-presentatie</vt:lpstr>
      <vt:lpstr>Maatschappij digitaliseert</vt:lpstr>
      <vt:lpstr>Privacy niet belangrijk?</vt:lpstr>
      <vt:lpstr>Privacy niet belangrijk?</vt:lpstr>
      <vt:lpstr>Maar…</vt:lpstr>
      <vt:lpstr>Cybersafety</vt:lpstr>
      <vt:lpstr>Waarom privacy er toe doet</vt:lpstr>
      <vt:lpstr>Hacken! </vt:lpstr>
      <vt:lpstr>PowerPoint-presentatie</vt:lpstr>
      <vt:lpstr>Wat is een veilig wachtwoord?</vt:lpstr>
      <vt:lpstr>Zijn mijn gegevens gehackt?</vt:lpstr>
      <vt:lpstr>Vragen?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Alex Peeters</dc:creator>
  <cp:lastModifiedBy>Jeroen Wintraecken</cp:lastModifiedBy>
  <cp:revision>24</cp:revision>
  <dcterms:created xsi:type="dcterms:W3CDTF">2018-06-26T12:37:28Z</dcterms:created>
  <dcterms:modified xsi:type="dcterms:W3CDTF">2018-10-22T13:17:40Z</dcterms:modified>
</cp:coreProperties>
</file>